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8229600" cx="14630400"/>
  <p:notesSz cx="6858000" cy="9144000"/>
  <p:embeddedFontLst>
    <p:embeddedFont>
      <p:font typeface="Cabin"/>
      <p:regular r:id="rId25"/>
      <p:bold r:id="rId26"/>
      <p:italic r:id="rId27"/>
      <p:boldItalic r:id="rId28"/>
    </p:embeddedFont>
    <p:embeddedFont>
      <p:font typeface="Poppins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jwLnWNEdBM1XVRsYyCp2RS0ZJ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46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bin-bold.fntdata"/><Relationship Id="rId25" Type="http://schemas.openxmlformats.org/officeDocument/2006/relationships/font" Target="fonts/Cabin-regular.fntdata"/><Relationship Id="rId28" Type="http://schemas.openxmlformats.org/officeDocument/2006/relationships/font" Target="fonts/Cabin-boldItalic.fntdata"/><Relationship Id="rId27" Type="http://schemas.openxmlformats.org/officeDocument/2006/relationships/font" Target="fonts/Cab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-italic.fntdata"/><Relationship Id="rId30" Type="http://schemas.openxmlformats.org/officeDocument/2006/relationships/font" Target="fonts/Poppins-bold.fntdata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font" Target="fonts/Poppins-boldItalic.fntdata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7d16a9a496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Studies show swimmers do better when they are not prompted to think about their technique before a race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NFL analogy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Use external cues (feel the water, hit the wall)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Train with awareness, compete with trust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If you are trying to fix things at a meet, you’re making it practice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Sometimes that’s ok, but know your goal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Does an NFL coach work on running form on the sidelines at a game? No they watch film later and fix in practice</a:t>
            </a:r>
            <a:endParaRPr/>
          </a:p>
        </p:txBody>
      </p:sp>
      <p:sp>
        <p:nvSpPr>
          <p:cNvPr id="188" name="Google Shape;188;g37d16a9a496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d16a9a49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7d16a9a496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d16a9a49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Don’t coach in a way that cues threat and danger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State drives story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Green: My coach is pushing me because they believe in me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Yellow: My coach is mad at me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Red: They hate me, I’m a failure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Listen for the NS, not just the words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Behavior = NS output, not failure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You can’t coach a kid out of red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They don’t need info, they need regulation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If you try to motivate in red it’ll come off as threatening or distant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Regulate, relate, THEN Reason in red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Kids learn best from green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Create routines to lead back to green. Make a plan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Teach kids what the zones feel like: Nervous systems shift. Smart coaching anticipates that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If your language, tone, or body language signals threat, the athlete’s NS goes to yellow and red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Even if your intention is motivating their body might not feel safe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If your system is fried, so is your team’s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It isn’t one size fits all-what regulates one might activate another. Know your athletes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Examples of threat based coaching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“This is your one chance”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“Don’t mess this up”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“If you swim like that again, you’re off the relay”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Intense eye contact + stern voice + looming posture right before a race</a:t>
            </a:r>
            <a:endParaRPr/>
          </a:p>
        </p:txBody>
      </p:sp>
      <p:sp>
        <p:nvSpPr>
          <p:cNvPr id="206" name="Google Shape;206;g37d16a9a496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d16a9a496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37d16a9a496_0_1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d16a9a496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37d16a9a496_0_2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7d16a9a49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You can’t teach or give pep talks to someone in this zone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zone is threat, unsafety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PFC is off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Red is not disrespect, not laziness, and not drama. When you treat it like defiance, you deepen the shutdown</a:t>
            </a:r>
            <a:endParaRPr/>
          </a:p>
        </p:txBody>
      </p:sp>
      <p:sp>
        <p:nvSpPr>
          <p:cNvPr id="250" name="Google Shape;250;g37d16a9a496_0_2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d16a9a496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When one of these dips, so does motivation. In injury almost all three nosedive.</a:t>
            </a:r>
            <a:endParaRPr/>
          </a:p>
        </p:txBody>
      </p:sp>
      <p:sp>
        <p:nvSpPr>
          <p:cNvPr id="263" name="Google Shape;263;g37d16a9a496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d16a9a49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7d16a9a496_0_2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d16a9a496_0_2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7d16a9a496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story of Steve at retreat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Frequency of Feedback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</a:t>
            </a:r>
            <a:r>
              <a:rPr lang="en-US"/>
              <a:t>You will see worse performance at first in practice but significantly better performance outcomes under pressure later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Bandwidth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-If you want your swimmers to be more self sufficient and rely on feel for feedback, not you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Self Controlled feedback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-Boosts motivation, ownership, and deeper thinking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-Builds trust and keeps them engaged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Error Estimation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-Builds awareness, calibrates internal feedback sensors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7e35bba8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7e35bba89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d16a9a49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37d16a9a496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d16a9a49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You have 20 seconds to draw an animal</a:t>
            </a:r>
            <a:endParaRPr/>
          </a:p>
          <a:p>
            <a:pPr indent="-298450" lvl="1" marL="13716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-US"/>
              <a:t>How did that feel? Easy? Automatic? Anyone overthink it?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 Now try again, but this time I want you to pair up with someone near you. They are going to coach you through it step-by-step-they get to pick the animal. Coaches, you may not use any gestures, just words. And you must use your non-dominant hand to draw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someone says it was easier to be coached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-When stakes are low and you’re sitting in a chair with a pen, structured step-by-step coaching can feel helpful. This is the cognitive stage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-But imagine you’re doing this under pressure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	-Imagine your mom, your ex and your boss are all watching you and Rowdy Gaines is commentating every move you make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*The reason I had you switch from dominant to non-dominant is because it forces de-automation, the same way our brain makes our motor patterns less automated when we focus on a motor task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7d16a9a496_0_2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d16a9a496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37d16a9a496_0_2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d16a9a49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7d16a9a496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d16a9a49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When we make a huge change to technique they will go back to cognitive stage in that domain and will have to work their way back up the stages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Reinvestment theory: the more an athlete starts thinking about their own body mid-task, the more they interrupt fluent motor execution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Keep internal focus during learning, during regulation and post race or between sets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Avoid internal focus mid performance, during highly automatic movements, with anxious or perfectionistic athletes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If they are in yellow or red zone of nervous system you may think they are still in cognitive stage when they’re not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>
                <a:solidFill>
                  <a:schemeClr val="dk1"/>
                </a:solidFill>
              </a:rPr>
              <a:t>Poor regulation = blocks access to stored motor programs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>
                <a:solidFill>
                  <a:schemeClr val="dk1"/>
                </a:solidFill>
              </a:rPr>
              <a:t>So if a kid suddenly forgets how to swim a 200 fly it’s not always motor regression, it might be nervous system interference</a:t>
            </a:r>
            <a:endParaRPr/>
          </a:p>
        </p:txBody>
      </p:sp>
      <p:sp>
        <p:nvSpPr>
          <p:cNvPr id="158" name="Google Shape;158;g37d16a9a496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d16a9a49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PFC is still involved but takes more of a consultant role than being the CEO</a:t>
            </a:r>
            <a:endParaRPr/>
          </a:p>
          <a:p>
            <a:pPr indent="-282105" lvl="3" marL="2285885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-US"/>
              <a:t>Habit center (Basal Ganglia)</a:t>
            </a:r>
            <a:endParaRPr/>
          </a:p>
          <a:p>
            <a:pPr indent="-282105" lvl="3" marL="2285885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-US"/>
              <a:t>Cerebellum (error corrector and rhythm tuner)</a:t>
            </a:r>
            <a:endParaRPr/>
          </a:p>
          <a:p>
            <a:pPr indent="-282105" lvl="3" marL="2285885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-US"/>
              <a:t>Premotor cortex (plans what to do next)</a:t>
            </a:r>
            <a:endParaRPr/>
          </a:p>
          <a:p>
            <a:pPr indent="-282105" lvl="3" marL="2285885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-US"/>
              <a:t>Primary motor cortex (sends signals to muscles)</a:t>
            </a:r>
            <a:endParaRPr/>
          </a:p>
          <a:p>
            <a:pPr indent="-282105" lvl="3" marL="2285885" rtl="0" algn="l">
              <a:spcBef>
                <a:spcPts val="0"/>
              </a:spcBef>
              <a:spcAft>
                <a:spcPts val="0"/>
              </a:spcAft>
              <a:buSzPts val="1100"/>
              <a:buChar char="–"/>
            </a:pPr>
            <a:r>
              <a:rPr lang="en-US"/>
              <a:t>Somatasensory cortex (feel it feedback zone)</a:t>
            </a:r>
            <a:endParaRPr/>
          </a:p>
        </p:txBody>
      </p:sp>
      <p:sp>
        <p:nvSpPr>
          <p:cNvPr id="168" name="Google Shape;168;g37d16a9a496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d16a9a49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7d16a9a496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ctrTitle"/>
          </p:nvPr>
        </p:nvSpPr>
        <p:spPr>
          <a:xfrm>
            <a:off x="1303867" y="4527837"/>
            <a:ext cx="12022800" cy="11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Helvetica Neue"/>
              <a:buNone/>
              <a:defRPr b="1" i="0" sz="5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2194560" y="5713526"/>
            <a:ext cx="102414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lvl="0" algn="ctr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6622601" y="9163339"/>
            <a:ext cx="263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hite rectangular sign with a blue and white background&#10;&#10;Description automatically generated with medium confidence"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927"/>
            <a:ext cx="14630400" cy="272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731520" y="329567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 rot="5400000">
            <a:off x="5056830" y="-2405008"/>
            <a:ext cx="4516800" cy="13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 rot="5400000">
            <a:off x="9620280" y="1234351"/>
            <a:ext cx="5265300" cy="3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 rot="5400000">
            <a:off x="2914650" y="-1935599"/>
            <a:ext cx="5265300" cy="9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31520" y="329567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31520" y="1920242"/>
            <a:ext cx="131673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155701" y="5288282"/>
            <a:ext cx="12435900" cy="1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b="1" sz="57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155701" y="3488056"/>
            <a:ext cx="124359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spcFirstLastPara="1" rIns="130600" wrap="square" tIns="65300">
            <a:normAutofit/>
          </a:bodyPr>
          <a:lstStyle>
            <a:lvl1pPr indent="-228600" lvl="0" marL="4572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60"/>
              </a:spcBef>
              <a:spcAft>
                <a:spcPts val="0"/>
              </a:spcAft>
              <a:buClr>
                <a:srgbClr val="888888"/>
              </a:buClr>
              <a:buSzPts val="2300"/>
              <a:buNone/>
              <a:defRPr sz="23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731520" y="329567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731520" y="1440182"/>
            <a:ext cx="6461700" cy="4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482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1pPr>
            <a:lvl2pPr indent="-444500" lvl="1" marL="9144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93700" lvl="3" marL="18288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4pPr>
            <a:lvl5pPr indent="-393700" lvl="4" marL="22860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»"/>
              <a:defRPr sz="2600"/>
            </a:lvl5pPr>
            <a:lvl6pPr indent="-393700" lvl="5" marL="27432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6pPr>
            <a:lvl7pPr indent="-393700" lvl="6" marL="32004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7pPr>
            <a:lvl8pPr indent="-393700" lvl="7" marL="3657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8pPr>
            <a:lvl9pPr indent="-393700" lvl="8" marL="41148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7437120" y="1440182"/>
            <a:ext cx="6461700" cy="4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482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1pPr>
            <a:lvl2pPr indent="-444500" lvl="1" marL="9144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–"/>
              <a:defRPr sz="34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93700" lvl="3" marL="18288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4pPr>
            <a:lvl5pPr indent="-393700" lvl="4" marL="22860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»"/>
              <a:defRPr sz="2600"/>
            </a:lvl5pPr>
            <a:lvl6pPr indent="-393700" lvl="5" marL="27432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6pPr>
            <a:lvl7pPr indent="-393700" lvl="6" marL="32004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7pPr>
            <a:lvl8pPr indent="-393700" lvl="7" marL="3657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8pPr>
            <a:lvl9pPr indent="-393700" lvl="8" marL="41148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731520" y="329567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731520" y="1842136"/>
            <a:ext cx="64644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spcFirstLastPara="1" rIns="130600" wrap="square" tIns="65300">
            <a:normAutofit/>
          </a:bodyPr>
          <a:lstStyle>
            <a:lvl1pPr indent="-228600" lvl="0" marL="4572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2pPr>
            <a:lvl3pPr indent="-228600" lvl="2" marL="1371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731520" y="2609850"/>
            <a:ext cx="6464400" cy="4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444500" lvl="0" marL="4572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indent="-412750" lvl="1" marL="914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indent="-393700" lvl="2" marL="1371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indent="-374650" lvl="3" marL="1828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indent="-374650" lvl="4" marL="22860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indent="-374650" lvl="5" marL="2743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indent="-374650" lvl="6" marL="3200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indent="-374650" lvl="7" marL="3657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indent="-374650" lvl="8" marL="4114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7432044" y="1842136"/>
            <a:ext cx="64668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spcFirstLastPara="1" rIns="130600" wrap="square" tIns="65300">
            <a:normAutofit/>
          </a:bodyPr>
          <a:lstStyle>
            <a:lvl1pPr indent="-228600" lvl="0" marL="4572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b="1" sz="3400"/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2pPr>
            <a:lvl3pPr indent="-228600" lvl="2" marL="1371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b="1" sz="2600"/>
            </a:lvl3pPr>
            <a:lvl4pPr indent="-228600" lvl="3" marL="1828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4pPr>
            <a:lvl5pPr indent="-228600" lvl="4" marL="22860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5pPr>
            <a:lvl6pPr indent="-228600" lvl="5" marL="2743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6pPr>
            <a:lvl7pPr indent="-228600" lvl="6" marL="3200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7pPr>
            <a:lvl8pPr indent="-228600" lvl="7" marL="3657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8pPr>
            <a:lvl9pPr indent="-228600" lvl="8" marL="4114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b="1" sz="2300"/>
            </a:lvl9pPr>
          </a:lstStyle>
          <a:p/>
        </p:txBody>
      </p:sp>
      <p:sp>
        <p:nvSpPr>
          <p:cNvPr id="44" name="Google Shape;44;p8"/>
          <p:cNvSpPr txBox="1"/>
          <p:nvPr>
            <p:ph idx="4" type="body"/>
          </p:nvPr>
        </p:nvSpPr>
        <p:spPr>
          <a:xfrm>
            <a:off x="7432044" y="2609850"/>
            <a:ext cx="6466800" cy="47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444500" lvl="0" marL="4572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1pPr>
            <a:lvl2pPr indent="-412750" lvl="1" marL="914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2pPr>
            <a:lvl3pPr indent="-393700" lvl="2" marL="1371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indent="-374650" lvl="3" marL="1828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  <a:defRPr sz="2300"/>
            </a:lvl4pPr>
            <a:lvl5pPr indent="-374650" lvl="4" marL="22860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»"/>
              <a:defRPr sz="2300"/>
            </a:lvl5pPr>
            <a:lvl6pPr indent="-374650" lvl="5" marL="27432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6pPr>
            <a:lvl7pPr indent="-374650" lvl="6" marL="32004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7pPr>
            <a:lvl8pPr indent="-374650" lvl="7" marL="3657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8pPr>
            <a:lvl9pPr indent="-374650" lvl="8" marL="41148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731520" y="329567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731524" y="327660"/>
            <a:ext cx="48132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spcFirstLastPara="1" rIns="130600" wrap="square" tIns="653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1" sz="2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5720080" y="327663"/>
            <a:ext cx="8178900" cy="7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520700" lvl="0" marL="4572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indent="-482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indent="-444500" lvl="2" marL="137160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 sz="34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731524" y="1722123"/>
            <a:ext cx="4813200" cy="56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2867661" y="5760721"/>
            <a:ext cx="87783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spcFirstLastPara="1" rIns="130600" wrap="square" tIns="653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defRPr b="1" sz="2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/>
          <p:nvPr>
            <p:ph idx="2" type="pic"/>
          </p:nvPr>
        </p:nvSpPr>
        <p:spPr>
          <a:xfrm>
            <a:off x="2867661" y="735330"/>
            <a:ext cx="8778300" cy="493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2867661" y="6440806"/>
            <a:ext cx="87783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background with blue text&#10;&#10;Description automatically generated" id="6" name="Google Shape;6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/>
          <p:nvPr>
            <p:ph type="title"/>
          </p:nvPr>
        </p:nvSpPr>
        <p:spPr>
          <a:xfrm>
            <a:off x="731520" y="329567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731520" y="1920242"/>
            <a:ext cx="131673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>
            <a:lvl1pPr indent="-520700" lvl="0" marL="457200" marR="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2750" lvl="3" marL="1828800" marR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–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2750" lvl="4" marL="2286000" marR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»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12750" lvl="5" marL="2743200" marR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12750" lvl="6" marL="3200400" marR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12750" lvl="7" marL="3657600" marR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12750" lvl="8" marL="4114800" marR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0" type="dt"/>
          </p:nvPr>
        </p:nvSpPr>
        <p:spPr>
          <a:xfrm>
            <a:off x="7315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1" type="ftr"/>
          </p:nvPr>
        </p:nvSpPr>
        <p:spPr>
          <a:xfrm>
            <a:off x="4998720" y="7627622"/>
            <a:ext cx="46329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10485120" y="7627622"/>
            <a:ext cx="34137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4.jpg"/><Relationship Id="rId6" Type="http://schemas.openxmlformats.org/officeDocument/2006/relationships/image" Target="../media/image11.jpg"/><Relationship Id="rId7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7.gif"/><Relationship Id="rId6" Type="http://schemas.openxmlformats.org/officeDocument/2006/relationships/image" Target="../media/image9.gif"/><Relationship Id="rId7" Type="http://schemas.openxmlformats.org/officeDocument/2006/relationships/image" Target="../media/image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2194560" y="4645891"/>
            <a:ext cx="10241280" cy="615838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Mental Skills Every Coach Should Understand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2194560" y="5745705"/>
            <a:ext cx="10241280" cy="611473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Jasmine Haas, Certified Mental Performance Consultant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711613" y="3571876"/>
            <a:ext cx="11209868" cy="950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Helvetica Neue"/>
              <a:buNone/>
            </a:pPr>
            <a:r>
              <a:rPr b="1" lang="en-US" sz="5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Coaching the Brain</a:t>
            </a:r>
            <a:endParaRPr/>
          </a:p>
        </p:txBody>
      </p:sp>
      <p:pic>
        <p:nvPicPr>
          <p:cNvPr id="90" name="Google Shape;90;p1" title="0E6A8089.jpg"/>
          <p:cNvPicPr preferRelativeResize="0"/>
          <p:nvPr/>
        </p:nvPicPr>
        <p:blipFill rotWithShape="1">
          <a:blip r:embed="rId3">
            <a:alphaModFix/>
          </a:blip>
          <a:srcRect b="37664" l="-251" r="-261" t="34693"/>
          <a:stretch/>
        </p:blipFill>
        <p:spPr>
          <a:xfrm>
            <a:off x="0" y="0"/>
            <a:ext cx="14669399" cy="27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80100" y="0"/>
            <a:ext cx="1550300" cy="11823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7670825" y="1182325"/>
            <a:ext cx="7941900" cy="138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2025 SWIMPOSIUM</a:t>
            </a:r>
            <a:endParaRPr b="1" sz="45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14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14</a:t>
            </a:r>
            <a:r>
              <a:rPr b="1" lang="en-US" sz="3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</a:t>
            </a:r>
            <a:r>
              <a:rPr b="1" lang="en-US" sz="3300">
                <a:solidFill>
                  <a:srgbClr val="00144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Trumbull, CT</a:t>
            </a:r>
            <a:endParaRPr b="1" sz="2300">
              <a:solidFill>
                <a:srgbClr val="00144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title="Lac transparent 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title="Indigo Background Teal Text White Wave.JPE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d16a9a496_0_127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Reinvestment Theory</a:t>
            </a:r>
            <a:endParaRPr/>
          </a:p>
        </p:txBody>
      </p:sp>
      <p:sp>
        <p:nvSpPr>
          <p:cNvPr id="191" name="Google Shape;191;g37d16a9a496_0_127"/>
          <p:cNvSpPr txBox="1"/>
          <p:nvPr>
            <p:ph idx="1" type="body"/>
          </p:nvPr>
        </p:nvSpPr>
        <p:spPr>
          <a:xfrm>
            <a:off x="731550" y="1700350"/>
            <a:ext cx="131673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900">
                <a:latin typeface="Cabin"/>
                <a:ea typeface="Cabin"/>
                <a:cs typeface="Cabin"/>
                <a:sym typeface="Cabin"/>
              </a:rPr>
              <a:t>When you start thinking too much about a skill you’ve already mastered, your brain tries to manually control it again, and in doing so, you mess it up</a:t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0" lvl="0" marL="1061303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</a:pPr>
            <a:r>
              <a:t/>
            </a:r>
            <a:endParaRPr/>
          </a:p>
        </p:txBody>
      </p:sp>
      <p:sp>
        <p:nvSpPr>
          <p:cNvPr id="192" name="Google Shape;192;g37d16a9a496_0_127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37d16a9a496_0_127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7d16a9a496_0_127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d16a9a496_0_136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200" name="Google Shape;200;g37d16a9a496_0_136"/>
          <p:cNvSpPr txBox="1"/>
          <p:nvPr>
            <p:ph idx="1" type="body"/>
          </p:nvPr>
        </p:nvSpPr>
        <p:spPr>
          <a:xfrm>
            <a:off x="731550" y="1700350"/>
            <a:ext cx="131673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fontScale="85000" lnSpcReduction="20000"/>
          </a:bodyPr>
          <a:lstStyle/>
          <a:p>
            <a:pPr indent="-293369" lvl="2" marL="1371600" rtl="0" algn="l">
              <a:spcBef>
                <a:spcPts val="62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293369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-521803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432">
                <a:latin typeface="Arial"/>
                <a:ea typeface="Arial"/>
                <a:cs typeface="Arial"/>
                <a:sym typeface="Arial"/>
              </a:rPr>
              <a:t>Where in your coaching do you think you might accidentally interrupt skill automation?</a:t>
            </a:r>
            <a:endParaRPr sz="5432">
              <a:latin typeface="Arial"/>
              <a:ea typeface="Arial"/>
              <a:cs typeface="Arial"/>
              <a:sym typeface="Arial"/>
            </a:endParaRPr>
          </a:p>
          <a:p>
            <a:pPr indent="-521803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432">
                <a:latin typeface="Arial"/>
                <a:ea typeface="Arial"/>
                <a:cs typeface="Arial"/>
                <a:sym typeface="Arial"/>
              </a:rPr>
              <a:t>Where do you find yourself overcoaching and why?</a:t>
            </a:r>
            <a:endParaRPr sz="5432">
              <a:latin typeface="Arial"/>
              <a:ea typeface="Arial"/>
              <a:cs typeface="Arial"/>
              <a:sym typeface="Arial"/>
            </a:endParaRPr>
          </a:p>
          <a:p>
            <a:pPr indent="-521803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432">
                <a:latin typeface="Arial"/>
                <a:ea typeface="Arial"/>
                <a:cs typeface="Arial"/>
                <a:sym typeface="Arial"/>
              </a:rPr>
              <a:t>What could you do differently at a meet to optimize performance and avoid triggering choking accidentally?</a:t>
            </a:r>
            <a:endParaRPr sz="5432">
              <a:latin typeface="Arial"/>
              <a:ea typeface="Arial"/>
              <a:cs typeface="Arial"/>
              <a:sym typeface="Arial"/>
            </a:endParaRPr>
          </a:p>
          <a:p>
            <a:pPr indent="-521803" lvl="2" marL="1371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5432">
                <a:latin typeface="Arial"/>
                <a:ea typeface="Arial"/>
                <a:cs typeface="Arial"/>
                <a:sym typeface="Arial"/>
              </a:rPr>
              <a:t>Is there anything you would do the same?</a:t>
            </a:r>
            <a:endParaRPr sz="5432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7d16a9a496_0_136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37d16a9a496_0_136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7d16a9a496_0_136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d16a9a496_0_152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Skill #2: How to Coach the Nervous (System)</a:t>
            </a:r>
            <a:endParaRPr/>
          </a:p>
        </p:txBody>
      </p:sp>
      <p:sp>
        <p:nvSpPr>
          <p:cNvPr id="209" name="Google Shape;209;g37d16a9a496_0_152"/>
          <p:cNvSpPr txBox="1"/>
          <p:nvPr>
            <p:ph idx="1" type="body"/>
          </p:nvPr>
        </p:nvSpPr>
        <p:spPr>
          <a:xfrm>
            <a:off x="731550" y="1700350"/>
            <a:ext cx="131673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/>
          <a:p>
            <a:pPr indent="0" lvl="0" marL="1061303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1061303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3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</a:pPr>
            <a:r>
              <a:t/>
            </a:r>
            <a:endParaRPr/>
          </a:p>
        </p:txBody>
      </p:sp>
      <p:sp>
        <p:nvSpPr>
          <p:cNvPr id="210" name="Google Shape;210;g37d16a9a496_0_152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37d16a9a496_0_152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7d16a9a496_0_152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g37d16a9a496_0_152"/>
          <p:cNvGrpSpPr/>
          <p:nvPr/>
        </p:nvGrpSpPr>
        <p:grpSpPr>
          <a:xfrm>
            <a:off x="1528175" y="2339138"/>
            <a:ext cx="2025823" cy="2023466"/>
            <a:chOff x="0" y="0"/>
            <a:chExt cx="812800" cy="812800"/>
          </a:xfrm>
        </p:grpSpPr>
        <p:sp>
          <p:nvSpPr>
            <p:cNvPr id="214" name="Google Shape;214;g37d16a9a496_0_15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57200">
              <a:solidFill>
                <a:srgbClr val="24C5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g37d16a9a496_0_152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g37d16a9a496_0_152"/>
          <p:cNvGrpSpPr/>
          <p:nvPr/>
        </p:nvGrpSpPr>
        <p:grpSpPr>
          <a:xfrm>
            <a:off x="6337088" y="2481937"/>
            <a:ext cx="1982826" cy="1737888"/>
            <a:chOff x="0" y="0"/>
            <a:chExt cx="812800" cy="711200"/>
          </a:xfrm>
        </p:grpSpPr>
        <p:sp>
          <p:nvSpPr>
            <p:cNvPr id="217" name="Google Shape;217;g37d16a9a496_0_152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57200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8" name="Google Shape;218;g37d16a9a496_0_152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g37d16a9a496_0_152"/>
          <p:cNvGrpSpPr/>
          <p:nvPr/>
        </p:nvGrpSpPr>
        <p:grpSpPr>
          <a:xfrm>
            <a:off x="11103025" y="2299564"/>
            <a:ext cx="1737035" cy="1815239"/>
            <a:chOff x="0" y="-47625"/>
            <a:chExt cx="812800" cy="860425"/>
          </a:xfrm>
        </p:grpSpPr>
        <p:sp>
          <p:nvSpPr>
            <p:cNvPr id="220" name="Google Shape;220;g37d16a9a496_0_15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5720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1" name="Google Shape;221;g37d16a9a496_0_152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d16a9a496_0_172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The Green Zone</a:t>
            </a:r>
            <a:endParaRPr/>
          </a:p>
        </p:txBody>
      </p:sp>
      <p:sp>
        <p:nvSpPr>
          <p:cNvPr id="227" name="Google Shape;227;g37d16a9a496_0_172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37d16a9a496_0_172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7d16a9a496_0_172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g37d16a9a496_0_172"/>
          <p:cNvGrpSpPr/>
          <p:nvPr/>
        </p:nvGrpSpPr>
        <p:grpSpPr>
          <a:xfrm>
            <a:off x="11940775" y="422113"/>
            <a:ext cx="2025823" cy="2023466"/>
            <a:chOff x="0" y="0"/>
            <a:chExt cx="812800" cy="812800"/>
          </a:xfrm>
        </p:grpSpPr>
        <p:sp>
          <p:nvSpPr>
            <p:cNvPr id="231" name="Google Shape;231;g37d16a9a496_0_17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57200">
              <a:solidFill>
                <a:srgbClr val="24C5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g37d16a9a496_0_172"/>
            <p:cNvSpPr txBox="1"/>
            <p:nvPr/>
          </p:nvSpPr>
          <p:spPr>
            <a:xfrm>
              <a:off x="76200" y="28575"/>
              <a:ext cx="660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g37d16a9a496_0_172"/>
          <p:cNvSpPr txBox="1"/>
          <p:nvPr/>
        </p:nvSpPr>
        <p:spPr>
          <a:xfrm>
            <a:off x="799301" y="1548800"/>
            <a:ext cx="53106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CHARACTERIZED BY: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It’s the safe and social state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Present, capable of connection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Athletes can take complex instruction, control emotions, and access motor learning in this zone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can be hyped or calm in this zone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LOOKS LIKE: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Smooth, controlled movement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Fluid breathing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Responsive to cues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Light humor or connection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Body language is upright but relaxed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Quick recovery after mistakes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4" name="Google Shape;234;g37d16a9a496_0_172"/>
          <p:cNvSpPr txBox="1"/>
          <p:nvPr/>
        </p:nvSpPr>
        <p:spPr>
          <a:xfrm>
            <a:off x="6370039" y="1571950"/>
            <a:ext cx="53106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THIS ZONE YOU CAN: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Introduce new skills and cues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Review mistakes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Set goals and expectations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Build connection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Praise behavior and strategy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COACHING GREEN: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this zone you’re not rambling or explosive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can pause before reacting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have open body language in this zone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you’re not in green, they won’t stay in green either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Your nervous system sets the tone, even if you’re silent athletes pick up on it fast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d16a9a496_0_208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The Yellow Zone</a:t>
            </a:r>
            <a:endParaRPr/>
          </a:p>
        </p:txBody>
      </p:sp>
      <p:sp>
        <p:nvSpPr>
          <p:cNvPr id="240" name="Google Shape;240;g37d16a9a496_0_208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37d16a9a496_0_208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7d16a9a496_0_208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7d16a9a496_0_208"/>
          <p:cNvSpPr txBox="1"/>
          <p:nvPr/>
        </p:nvSpPr>
        <p:spPr>
          <a:xfrm>
            <a:off x="799301" y="1548800"/>
            <a:ext cx="53106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CHARACTERIZED BY: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is fight or flight kicking in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body is mobilized for action, but not grounded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can fuel or wreck performance 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Problem is when it becomes chaotic, not purposeful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Too much = choking, panicking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LOOKS LIKE: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Jaw clenching, shallow breathing, tense hands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Snapping at others, withdrawing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Everything looks tight or rushed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Fixating on things like competitors or times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4" name="Google Shape;244;g37d16a9a496_0_208"/>
          <p:cNvSpPr txBox="1"/>
          <p:nvPr/>
        </p:nvSpPr>
        <p:spPr>
          <a:xfrm>
            <a:off x="6370039" y="1571950"/>
            <a:ext cx="53106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THIS ZONE YOU CAN: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Use short, grounding cues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Acknowledge tension without adding more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Model regulation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Help them separate from thoughts and use body relaxation tools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Channel energy rather than fighting it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COACHING YELLOW: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you find yourself in yellow you might start overcoaching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tend to get more critical in this stage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might find you have less patience for athlete emotions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might get more controlling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might talk faster or louder or pace more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45" name="Google Shape;245;g37d16a9a496_0_208"/>
          <p:cNvGrpSpPr/>
          <p:nvPr/>
        </p:nvGrpSpPr>
        <p:grpSpPr>
          <a:xfrm>
            <a:off x="12110524" y="667051"/>
            <a:ext cx="1856110" cy="1626799"/>
            <a:chOff x="0" y="0"/>
            <a:chExt cx="812800" cy="711200"/>
          </a:xfrm>
        </p:grpSpPr>
        <p:sp>
          <p:nvSpPr>
            <p:cNvPr id="246" name="Google Shape;246;g37d16a9a496_0_208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27975">
              <a:solidFill>
                <a:srgbClr val="FFFF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7" name="Google Shape;247;g37d16a9a496_0_208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7550" lIns="47550" spcFirstLastPara="1" rIns="47550" wrap="square" tIns="475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84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7d16a9a496_0_223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The Red Zone</a:t>
            </a:r>
            <a:endParaRPr/>
          </a:p>
        </p:txBody>
      </p:sp>
      <p:sp>
        <p:nvSpPr>
          <p:cNvPr id="253" name="Google Shape;253;g37d16a9a496_0_223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37d16a9a496_0_223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7d16a9a496_0_223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37d16a9a496_0_223"/>
          <p:cNvSpPr txBox="1"/>
          <p:nvPr/>
        </p:nvSpPr>
        <p:spPr>
          <a:xfrm>
            <a:off x="799301" y="1548800"/>
            <a:ext cx="53106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CHARACTERIZED BY: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Zombie state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Shut down, freeze response OR panic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Nervous system perceives threat, not challenge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PFC is offline, reason and logic are gone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LOOKS LIKE: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Flat affect or emotional outbursts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Slumped posture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Frozen, staring into space, not responsive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“I don’t care” “Whatever” “What’s the point?”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Withdrawing and isolating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Crying, panic breathing, or total silence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7" name="Google Shape;257;g37d16a9a496_0_223"/>
          <p:cNvSpPr txBox="1"/>
          <p:nvPr/>
        </p:nvSpPr>
        <p:spPr>
          <a:xfrm>
            <a:off x="6370039" y="1571950"/>
            <a:ext cx="5310600" cy="55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THIS ZONE YOU CAN: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Regulate first, everything else can wait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Say less, just be a presence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Use grounding tools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Don’t rush to fix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Model calm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Distract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COACHING RED: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Raised voice or total silence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Snapping at kids, blaming them, quitting mid season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Hyper fixating on control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Complete detachment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Things become all or nothing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tune out</a:t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58" name="Google Shape;258;g37d16a9a496_0_223"/>
          <p:cNvGrpSpPr/>
          <p:nvPr/>
        </p:nvGrpSpPr>
        <p:grpSpPr>
          <a:xfrm>
            <a:off x="12401125" y="413614"/>
            <a:ext cx="1737035" cy="1815239"/>
            <a:chOff x="0" y="-47625"/>
            <a:chExt cx="812800" cy="860425"/>
          </a:xfrm>
        </p:grpSpPr>
        <p:sp>
          <p:nvSpPr>
            <p:cNvPr id="259" name="Google Shape;259;g37d16a9a496_0_2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457200">
              <a:solidFill>
                <a:srgbClr val="FF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0" name="Google Shape;260;g37d16a9a496_0_223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d16a9a496_0_189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Skill #3: Know how to operate your CAR</a:t>
            </a:r>
            <a:endParaRPr/>
          </a:p>
        </p:txBody>
      </p:sp>
      <p:sp>
        <p:nvSpPr>
          <p:cNvPr id="266" name="Google Shape;266;g37d16a9a496_0_189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37d16a9a496_0_189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7d16a9a496_0_189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7d16a9a496_0_189"/>
          <p:cNvSpPr/>
          <p:nvPr/>
        </p:nvSpPr>
        <p:spPr>
          <a:xfrm>
            <a:off x="6858000" y="5663182"/>
            <a:ext cx="914400" cy="914400"/>
          </a:xfrm>
          <a:prstGeom prst="ellipse">
            <a:avLst/>
          </a:prstGeom>
          <a:solidFill>
            <a:srgbClr val="E43156">
              <a:alpha val="43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/>
          </a:p>
        </p:txBody>
      </p:sp>
      <p:sp>
        <p:nvSpPr>
          <p:cNvPr id="270" name="Google Shape;270;g37d16a9a496_0_189"/>
          <p:cNvSpPr/>
          <p:nvPr/>
        </p:nvSpPr>
        <p:spPr>
          <a:xfrm>
            <a:off x="6858000" y="3916357"/>
            <a:ext cx="914400" cy="914400"/>
          </a:xfrm>
          <a:prstGeom prst="ellipse">
            <a:avLst/>
          </a:prstGeom>
          <a:solidFill>
            <a:srgbClr val="E43156">
              <a:alpha val="43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271" name="Google Shape;271;g37d16a9a496_0_189"/>
          <p:cNvSpPr/>
          <p:nvPr/>
        </p:nvSpPr>
        <p:spPr>
          <a:xfrm>
            <a:off x="6858000" y="2275382"/>
            <a:ext cx="914400" cy="914400"/>
          </a:xfrm>
          <a:prstGeom prst="ellipse">
            <a:avLst/>
          </a:prstGeom>
          <a:solidFill>
            <a:srgbClr val="E43156">
              <a:alpha val="43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/>
          </a:p>
        </p:txBody>
      </p:sp>
      <p:sp>
        <p:nvSpPr>
          <p:cNvPr id="272" name="Google Shape;272;g37d16a9a496_0_189"/>
          <p:cNvSpPr txBox="1"/>
          <p:nvPr/>
        </p:nvSpPr>
        <p:spPr>
          <a:xfrm>
            <a:off x="2337875" y="2417375"/>
            <a:ext cx="42552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Competency</a:t>
            </a:r>
            <a:endParaRPr sz="4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g37d16a9a496_0_189"/>
          <p:cNvSpPr txBox="1"/>
          <p:nvPr/>
        </p:nvSpPr>
        <p:spPr>
          <a:xfrm>
            <a:off x="7502975" y="3515100"/>
            <a:ext cx="3105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Autonomy</a:t>
            </a:r>
            <a:endParaRPr sz="4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g37d16a9a496_0_189"/>
          <p:cNvSpPr txBox="1"/>
          <p:nvPr/>
        </p:nvSpPr>
        <p:spPr>
          <a:xfrm>
            <a:off x="2602775" y="5532650"/>
            <a:ext cx="39903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Relatedness</a:t>
            </a:r>
            <a:endParaRPr sz="4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g37d16a9a496_0_189"/>
          <p:cNvSpPr txBox="1"/>
          <p:nvPr/>
        </p:nvSpPr>
        <p:spPr>
          <a:xfrm>
            <a:off x="2602775" y="2922109"/>
            <a:ext cx="3990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Focus on strengths, capability, and what is going well.</a:t>
            </a:r>
            <a:endParaRPr sz="25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6" name="Google Shape;276;g37d16a9a496_0_189"/>
          <p:cNvSpPr txBox="1"/>
          <p:nvPr/>
        </p:nvSpPr>
        <p:spPr>
          <a:xfrm>
            <a:off x="7881475" y="4114797"/>
            <a:ext cx="42552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Focus on what is in control and what choices one has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g37d16a9a496_0_189"/>
          <p:cNvSpPr txBox="1"/>
          <p:nvPr/>
        </p:nvSpPr>
        <p:spPr>
          <a:xfrm>
            <a:off x="1880700" y="6025200"/>
            <a:ext cx="49773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Focus on connection and belonging and make the athlete </a:t>
            </a:r>
            <a:r>
              <a:rPr lang="en-US" sz="15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feel seen.</a:t>
            </a:r>
            <a:endParaRPr sz="2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d16a9a496_0_247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Skill #4: </a:t>
            </a:r>
            <a:r>
              <a:rPr lang="en-US"/>
              <a:t>Don’t do too much</a:t>
            </a:r>
            <a:endParaRPr/>
          </a:p>
        </p:txBody>
      </p:sp>
      <p:sp>
        <p:nvSpPr>
          <p:cNvPr id="283" name="Google Shape;283;g37d16a9a496_0_247"/>
          <p:cNvSpPr txBox="1"/>
          <p:nvPr>
            <p:ph idx="1" type="body"/>
          </p:nvPr>
        </p:nvSpPr>
        <p:spPr>
          <a:xfrm>
            <a:off x="731550" y="1700350"/>
            <a:ext cx="61620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Frequency of Feedback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Give feedback on some reps, not every rep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■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Give feedback every 3rd or 4th rep 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●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33% of the time is what you’re aiming for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■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You can also fade your feedback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●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Give more early on, then taper off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■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Note: you will see worse reps in practice, BUT way better performance under pressure later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Bandwidth Frequency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Only give feedback when the athlete falls outside a set error range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■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They self correct when they’re close and learn to rely on</a:t>
            </a:r>
            <a:r>
              <a:rPr b="1" lang="en-US" sz="2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feel, not you</a:t>
            </a:r>
            <a:endParaRPr sz="2000"/>
          </a:p>
        </p:txBody>
      </p:sp>
      <p:sp>
        <p:nvSpPr>
          <p:cNvPr id="284" name="Google Shape;284;g37d16a9a496_0_247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g37d16a9a496_0_247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37d16a9a496_0_247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37d16a9a496_0_247"/>
          <p:cNvSpPr txBox="1"/>
          <p:nvPr>
            <p:ph idx="1" type="body"/>
          </p:nvPr>
        </p:nvSpPr>
        <p:spPr>
          <a:xfrm>
            <a:off x="7080625" y="1851900"/>
            <a:ext cx="61620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Self Controlled Feedback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Athletes choose when they want feedback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Boosts motivation, ownership, and deeper thinking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Builds trust and keeps them engaged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Error Estimation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 Light"/>
              <a:buChar char="○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Athlete reflects on performance before you give feedback</a:t>
            </a:r>
            <a:endParaRPr b="1" sz="2000">
              <a:latin typeface="Cabin"/>
              <a:ea typeface="Cabin"/>
              <a:cs typeface="Cabin"/>
              <a:sym typeface="Cabi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●"/>
            </a:pPr>
            <a:r>
              <a:rPr b="1" lang="en-US" sz="2000">
                <a:latin typeface="Cabin"/>
                <a:ea typeface="Cabin"/>
                <a:cs typeface="Cabin"/>
                <a:sym typeface="Cabin"/>
              </a:rPr>
              <a:t>Builds awareness, calibrates internal feedback sensors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7d16a9a496_0_256"/>
          <p:cNvSpPr txBox="1"/>
          <p:nvPr>
            <p:ph type="title"/>
          </p:nvPr>
        </p:nvSpPr>
        <p:spPr>
          <a:xfrm>
            <a:off x="731520" y="329567"/>
            <a:ext cx="13167300" cy="1371600"/>
          </a:xfrm>
          <a:prstGeom prst="rect">
            <a:avLst/>
          </a:prstGeom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Skill #4 (revised) Less is More</a:t>
            </a:r>
            <a:endParaRPr/>
          </a:p>
        </p:txBody>
      </p:sp>
      <p:sp>
        <p:nvSpPr>
          <p:cNvPr id="293" name="Google Shape;293;g37d16a9a496_0_256"/>
          <p:cNvSpPr txBox="1"/>
          <p:nvPr>
            <p:ph idx="1" type="body"/>
          </p:nvPr>
        </p:nvSpPr>
        <p:spPr>
          <a:xfrm>
            <a:off x="731522" y="1920250"/>
            <a:ext cx="5643000" cy="4516800"/>
          </a:xfrm>
          <a:prstGeom prst="rect">
            <a:avLst/>
          </a:prstGeom>
        </p:spPr>
        <p:txBody>
          <a:bodyPr anchorCtr="0" anchor="t" bIns="65300" lIns="130600" spcFirstLastPara="1" rIns="130600" wrap="square" tIns="65300">
            <a:normAutofit fontScale="85000" lnSpcReduction="10000"/>
          </a:bodyPr>
          <a:lstStyle/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ct val="39130"/>
              <a:buChar char="•"/>
            </a:pPr>
            <a:r>
              <a:rPr lang="en-US"/>
              <a:t>Frequency of feedback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45000"/>
              <a:buChar char="–"/>
            </a:pPr>
            <a:r>
              <a:rPr lang="en-US"/>
              <a:t>Give feedback every 3rd or 4th rep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360"/>
              </a:spcBef>
              <a:spcAft>
                <a:spcPts val="0"/>
              </a:spcAft>
              <a:buSzPct val="39130"/>
              <a:buChar char="•"/>
            </a:pPr>
            <a:r>
              <a:rPr lang="en-US"/>
              <a:t>Bandwidth feedback</a:t>
            </a:r>
            <a:endParaRPr/>
          </a:p>
          <a:p>
            <a:pPr indent="-325755" lvl="1" marL="914400" rtl="0" algn="l">
              <a:spcBef>
                <a:spcPts val="0"/>
              </a:spcBef>
              <a:spcAft>
                <a:spcPts val="0"/>
              </a:spcAft>
              <a:buSzPct val="45000"/>
              <a:buChar char="–"/>
            </a:pPr>
            <a:r>
              <a:rPr lang="en-US"/>
              <a:t>Only give feedback when they fall outside a set error range</a:t>
            </a:r>
            <a:endParaRPr/>
          </a:p>
        </p:txBody>
      </p:sp>
      <p:sp>
        <p:nvSpPr>
          <p:cNvPr id="294" name="Google Shape;294;g37d16a9a496_0_256"/>
          <p:cNvSpPr txBox="1"/>
          <p:nvPr>
            <p:ph idx="1" type="body"/>
          </p:nvPr>
        </p:nvSpPr>
        <p:spPr>
          <a:xfrm>
            <a:off x="6759797" y="2021850"/>
            <a:ext cx="5643000" cy="4516800"/>
          </a:xfrm>
          <a:prstGeom prst="rect">
            <a:avLst/>
          </a:prstGeom>
        </p:spPr>
        <p:txBody>
          <a:bodyPr anchorCtr="0" anchor="t" bIns="65300" lIns="130600" spcFirstLastPara="1" rIns="130600" wrap="square" tIns="65300">
            <a:normAutofit fontScale="92500" lnSpcReduction="10000"/>
          </a:bodyPr>
          <a:lstStyle/>
          <a:p>
            <a:pPr indent="-4576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900"/>
              <a:t>Self Controlled Feedback</a:t>
            </a:r>
            <a:endParaRPr sz="3900"/>
          </a:p>
          <a:p>
            <a:pPr indent="-457676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–"/>
            </a:pPr>
            <a:r>
              <a:rPr lang="en-US" sz="3900"/>
              <a:t>Athletes choose when they want feedback</a:t>
            </a:r>
            <a:endParaRPr sz="3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  <a:p>
            <a:pPr indent="-457676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US" sz="3900"/>
              <a:t>Error Estimation</a:t>
            </a:r>
            <a:endParaRPr sz="3900"/>
          </a:p>
          <a:p>
            <a:pPr indent="-457676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–"/>
            </a:pPr>
            <a:r>
              <a:rPr lang="en-US" sz="3900"/>
              <a:t>Athlete reflects on performance before you give feedback</a:t>
            </a:r>
            <a:endParaRPr sz="3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7e35bba89f_0_0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Thanks for coming!</a:t>
            </a:r>
            <a:endParaRPr/>
          </a:p>
        </p:txBody>
      </p:sp>
      <p:sp>
        <p:nvSpPr>
          <p:cNvPr id="300" name="Google Shape;300;g37e35bba89f_0_0"/>
          <p:cNvSpPr txBox="1"/>
          <p:nvPr>
            <p:ph idx="1" type="body"/>
          </p:nvPr>
        </p:nvSpPr>
        <p:spPr>
          <a:xfrm>
            <a:off x="731550" y="1700350"/>
            <a:ext cx="131673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900">
                <a:latin typeface="Cabin"/>
                <a:ea typeface="Cabin"/>
                <a:cs typeface="Cabin"/>
                <a:sym typeface="Cabin"/>
              </a:rPr>
              <a:t>Feel free to reach out with any questions!</a:t>
            </a:r>
            <a:endParaRPr sz="4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900">
                <a:latin typeface="Cabin"/>
                <a:ea typeface="Cabin"/>
                <a:cs typeface="Cabin"/>
                <a:sym typeface="Cabin"/>
              </a:rPr>
              <a:t>jasmine.haas@brainwavesperformance.org</a:t>
            </a:r>
            <a:endParaRPr sz="4900">
              <a:latin typeface="Cabin"/>
              <a:ea typeface="Cabin"/>
              <a:cs typeface="Cabin"/>
              <a:sym typeface="Cabin"/>
            </a:endParaRPr>
          </a:p>
          <a:p>
            <a:pPr indent="0" lvl="0" marL="106130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lnSpc>
                <a:spcPct val="100000"/>
              </a:lnSpc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</a:pPr>
            <a:r>
              <a:t/>
            </a:r>
            <a:endParaRPr/>
          </a:p>
        </p:txBody>
      </p:sp>
      <p:sp>
        <p:nvSpPr>
          <p:cNvPr id="301" name="Google Shape;301;g37e35bba89f_0_0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37e35bba89f_0_0" title="Indigo Background Teal Text White Wave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7e35bba89f_0_0" title="Lac transparent logo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731520" y="329567"/>
            <a:ext cx="1316736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About Me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962025" y="1920250"/>
            <a:ext cx="129369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fontScale="77500" lnSpcReduction="10000"/>
          </a:bodyPr>
          <a:lstStyle/>
          <a:p>
            <a:pPr indent="-358980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Sport and Exercise Psychology, West Virginia University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980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Sport Psychology, Ithaca College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980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II Master Resilience Trainer and Performance Expert for Army Tactical Athletes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980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Association for Applied Sport Psychology Certified Mental Performance Consultant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980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of Mental Performance, Lakeside Aquatic Club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8981" lvl="1" marL="1061304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Owner, BrainWaves Performance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9833" lvl="0" marL="489833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title="DSC_75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691549" cy="253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d16a9a496_0_68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Mental Performance Programming</a:t>
            </a:r>
            <a:endParaRPr/>
          </a:p>
        </p:txBody>
      </p:sp>
      <p:sp>
        <p:nvSpPr>
          <p:cNvPr id="111" name="Google Shape;111;g37d16a9a496_0_68"/>
          <p:cNvSpPr txBox="1"/>
          <p:nvPr>
            <p:ph idx="1" type="body"/>
          </p:nvPr>
        </p:nvSpPr>
        <p:spPr>
          <a:xfrm>
            <a:off x="731550" y="1700350"/>
            <a:ext cx="131673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fontScale="70000" lnSpcReduction="20000"/>
          </a:bodyPr>
          <a:lstStyle/>
          <a:p>
            <a:pPr indent="-408354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81591"/>
              <a:buFont typeface="Arial"/>
              <a:buChar char="•"/>
            </a:pPr>
            <a:r>
              <a:rPr lang="en-US" sz="54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Competitive groups ages 11-18</a:t>
            </a:r>
            <a:endParaRPr sz="54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354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81591"/>
              <a:buFont typeface="Arial"/>
              <a:buChar char="•"/>
            </a:pPr>
            <a:r>
              <a:rPr lang="en-US" sz="54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minute sessions once a week</a:t>
            </a:r>
            <a:endParaRPr sz="54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925" lvl="2" marL="1632775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66888"/>
              <a:buFont typeface="Arial"/>
              <a:buChar char="•"/>
            </a:pPr>
            <a:r>
              <a:rPr lang="en-US" sz="48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resources</a:t>
            </a:r>
            <a:endParaRPr sz="48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354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81591"/>
              <a:buFont typeface="Arial"/>
              <a:buChar char="•"/>
            </a:pPr>
            <a:r>
              <a:rPr lang="en-US" sz="54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Individual support for athletes on deck</a:t>
            </a:r>
            <a:endParaRPr sz="54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925" lvl="2" marL="1632775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66888"/>
              <a:buFont typeface="Arial"/>
              <a:buChar char="•"/>
            </a:pPr>
            <a:r>
              <a:rPr lang="en-US" sz="48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 Sport</a:t>
            </a:r>
            <a:endParaRPr sz="48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354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81591"/>
              <a:buFont typeface="Arial"/>
              <a:buChar char="•"/>
            </a:pPr>
            <a:r>
              <a:rPr lang="en-US" sz="54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 program</a:t>
            </a:r>
            <a:endParaRPr sz="54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354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81591"/>
              <a:buFont typeface="Arial"/>
              <a:buChar char="•"/>
            </a:pPr>
            <a:r>
              <a:rPr lang="en-US" sz="54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Collaboration with coaches</a:t>
            </a:r>
            <a:endParaRPr sz="54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8354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81591"/>
              <a:buFont typeface="Arial"/>
              <a:buChar char="•"/>
            </a:pPr>
            <a:r>
              <a:rPr lang="en-US" sz="543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education</a:t>
            </a:r>
            <a:endParaRPr sz="543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12" name="Google Shape;112;g37d16a9a496_0_68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37d16a9a496_0_68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7d16a9a496_0_68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7d16a9a496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16250" y="1695132"/>
            <a:ext cx="3760600" cy="281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7d16a9a496_0_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7950" y="4644737"/>
            <a:ext cx="3760600" cy="23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7d16a9a496_0_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70800" y="4648475"/>
            <a:ext cx="1906039" cy="23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d16a9a496_0_261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Activity: Chicken Scratch</a:t>
            </a:r>
            <a:endParaRPr/>
          </a:p>
        </p:txBody>
      </p:sp>
      <p:sp>
        <p:nvSpPr>
          <p:cNvPr id="123" name="Google Shape;123;g37d16a9a496_0_261"/>
          <p:cNvSpPr txBox="1"/>
          <p:nvPr>
            <p:ph idx="1" type="body"/>
          </p:nvPr>
        </p:nvSpPr>
        <p:spPr>
          <a:xfrm>
            <a:off x="731550" y="1700350"/>
            <a:ext cx="129954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/>
          <a:p>
            <a:pPr indent="0" lvl="0" marL="1061303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3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</a:pPr>
            <a:r>
              <a:t/>
            </a:r>
            <a:endParaRPr/>
          </a:p>
        </p:txBody>
      </p:sp>
      <p:sp>
        <p:nvSpPr>
          <p:cNvPr id="124" name="Google Shape;124;g37d16a9a496_0_261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37d16a9a496_0_261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7d16a9a496_0_261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toon Rooster Panic (Provided by Getty Images)" id="127" name="Google Shape;127;g37d16a9a496_0_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6623" y="2114576"/>
            <a:ext cx="4332648" cy="451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d16a9a496_0_271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Discussion: Chicken Scratch Activity</a:t>
            </a:r>
            <a:endParaRPr/>
          </a:p>
        </p:txBody>
      </p:sp>
      <p:sp>
        <p:nvSpPr>
          <p:cNvPr id="133" name="Google Shape;133;g37d16a9a496_0_271"/>
          <p:cNvSpPr txBox="1"/>
          <p:nvPr>
            <p:ph idx="1" type="body"/>
          </p:nvPr>
        </p:nvSpPr>
        <p:spPr>
          <a:xfrm>
            <a:off x="731550" y="1700350"/>
            <a:ext cx="129954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Which animal came out better, your first or second?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How did the second drawing feel compared to the first drawing?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If I had to put you on stage to draw that second animal in front of 500 people, how confident would you feel?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Have you ever seen an athlete look great in practice, and fall apart under pressure?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19100" lvl="1" marL="1828800" rtl="0" algn="l"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–"/>
            </a:pPr>
            <a:r>
              <a:rPr b="1" lang="en-US" sz="3000">
                <a:latin typeface="Arial"/>
                <a:ea typeface="Arial"/>
                <a:cs typeface="Arial"/>
                <a:sym typeface="Arial"/>
              </a:rPr>
              <a:t>What do you think causes that drop-off? Is it physical or cognitive?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</a:pPr>
            <a:r>
              <a:t/>
            </a:r>
            <a:endParaRPr/>
          </a:p>
        </p:txBody>
      </p:sp>
      <p:sp>
        <p:nvSpPr>
          <p:cNvPr id="134" name="Google Shape;134;g37d16a9a496_0_271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7d16a9a496_0_271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7d16a9a496_0_271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d16a9a496_0_78"/>
          <p:cNvSpPr/>
          <p:nvPr/>
        </p:nvSpPr>
        <p:spPr>
          <a:xfrm>
            <a:off x="1663872" y="3977833"/>
            <a:ext cx="1785900" cy="1760100"/>
          </a:xfrm>
          <a:prstGeom prst="ellipse">
            <a:avLst/>
          </a:prstGeom>
          <a:solidFill>
            <a:srgbClr val="01C2D1">
              <a:alpha val="43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7d16a9a496_0_78"/>
          <p:cNvSpPr/>
          <p:nvPr/>
        </p:nvSpPr>
        <p:spPr>
          <a:xfrm>
            <a:off x="11001772" y="3869120"/>
            <a:ext cx="1785900" cy="1760100"/>
          </a:xfrm>
          <a:prstGeom prst="ellipse">
            <a:avLst/>
          </a:prstGeom>
          <a:solidFill>
            <a:srgbClr val="01C2D1">
              <a:alpha val="43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7d16a9a496_0_78"/>
          <p:cNvSpPr/>
          <p:nvPr/>
        </p:nvSpPr>
        <p:spPr>
          <a:xfrm>
            <a:off x="6422247" y="3858458"/>
            <a:ext cx="1785900" cy="1760100"/>
          </a:xfrm>
          <a:prstGeom prst="ellipse">
            <a:avLst/>
          </a:prstGeom>
          <a:solidFill>
            <a:srgbClr val="01C2D1">
              <a:alpha val="43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7d16a9a496_0_78"/>
          <p:cNvSpPr txBox="1"/>
          <p:nvPr>
            <p:ph type="title"/>
          </p:nvPr>
        </p:nvSpPr>
        <p:spPr>
          <a:xfrm>
            <a:off x="731545" y="244917"/>
            <a:ext cx="13167300" cy="1371600"/>
          </a:xfrm>
          <a:prstGeom prst="rect">
            <a:avLst/>
          </a:prstGeom>
          <a:noFill/>
          <a:ln cap="flat" cmpd="sng" w="9525">
            <a:solidFill>
              <a:srgbClr val="001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Skill #1: The Art of Coaching</a:t>
            </a:r>
            <a:endParaRPr/>
          </a:p>
        </p:txBody>
      </p:sp>
      <p:sp>
        <p:nvSpPr>
          <p:cNvPr id="145" name="Google Shape;145;g37d16a9a496_0_78"/>
          <p:cNvSpPr txBox="1"/>
          <p:nvPr>
            <p:ph idx="1" type="body"/>
          </p:nvPr>
        </p:nvSpPr>
        <p:spPr>
          <a:xfrm>
            <a:off x="731525" y="2181299"/>
            <a:ext cx="13167300" cy="3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/>
          </a:bodyPr>
          <a:lstStyle/>
          <a:p>
            <a:pPr indent="0" lvl="0" marL="1061303" rtl="0" algn="ctr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10296" lvl="0" marL="3804503" rtl="0" algn="l"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Motor Learning Stages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</a:pPr>
            <a:r>
              <a:t/>
            </a:r>
            <a:endParaRPr/>
          </a:p>
        </p:txBody>
      </p:sp>
      <p:sp>
        <p:nvSpPr>
          <p:cNvPr id="146" name="Google Shape;146;g37d16a9a496_0_78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37d16a9a496_0_78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37d16a9a496_0_78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7d16a9a496_0_78"/>
          <p:cNvSpPr txBox="1"/>
          <p:nvPr/>
        </p:nvSpPr>
        <p:spPr>
          <a:xfrm>
            <a:off x="9354775" y="1430250"/>
            <a:ext cx="50799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the Box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artoon drawing of a human brain with a white background (Provided by Tenor)" id="150" name="Google Shape;150;g37d16a9a496_0_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425" y="4401968"/>
            <a:ext cx="782800" cy="694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uzzle piece has a picture of a sunset on it (Provided by Tenor)" id="151" name="Google Shape;151;g37d16a9a496_0_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3800" y="4347099"/>
            <a:ext cx="782812" cy="78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trophy with a brown base and a gold label (Provided by Tenor)" id="152" name="Google Shape;152;g37d16a9a496_0_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52072" y="4406525"/>
            <a:ext cx="685300" cy="6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7d16a9a496_0_78"/>
          <p:cNvSpPr txBox="1"/>
          <p:nvPr/>
        </p:nvSpPr>
        <p:spPr>
          <a:xfrm>
            <a:off x="1346025" y="5844725"/>
            <a:ext cx="24216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Cognitive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7d16a9a496_0_78"/>
          <p:cNvSpPr txBox="1"/>
          <p:nvPr/>
        </p:nvSpPr>
        <p:spPr>
          <a:xfrm>
            <a:off x="5857650" y="5861500"/>
            <a:ext cx="29151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Associative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7d16a9a496_0_78"/>
          <p:cNvSpPr txBox="1"/>
          <p:nvPr/>
        </p:nvSpPr>
        <p:spPr>
          <a:xfrm>
            <a:off x="10243075" y="5842463"/>
            <a:ext cx="33033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Autonomous</a:t>
            </a:r>
            <a:endParaRPr sz="4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d16a9a496_0_96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Motor Learning: Cognitive Stage</a:t>
            </a:r>
            <a:endParaRPr/>
          </a:p>
        </p:txBody>
      </p:sp>
      <p:sp>
        <p:nvSpPr>
          <p:cNvPr id="161" name="Google Shape;161;g37d16a9a496_0_96"/>
          <p:cNvSpPr txBox="1"/>
          <p:nvPr>
            <p:ph idx="1" type="body"/>
          </p:nvPr>
        </p:nvSpPr>
        <p:spPr>
          <a:xfrm>
            <a:off x="731550" y="1700350"/>
            <a:ext cx="92235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fontScale="85000" lnSpcReduction="20000"/>
          </a:bodyPr>
          <a:lstStyle/>
          <a:p>
            <a:pPr indent="-400255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Characterized by:</a:t>
            </a:r>
            <a:endParaRPr sz="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1166" lvl="2" marL="1632775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Athlete is figuring out the movement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401166" lvl="2" marL="1632775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Performance is inconsistent and full of errors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401166" lvl="2" marL="1632775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They need lots of conscious thought and external feedback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401166" lvl="2" marL="1632775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Overthinking is normal here (and kind of unavoidable) 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401166" lvl="2" marL="1632775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Prefrontal cortex is the main driver here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0" lvl="0" marL="1061303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3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62" name="Google Shape;162;g37d16a9a496_0_96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37d16a9a496_0_96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7d16a9a496_0_96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7d16a9a496_0_96" title="IMG_051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1327" y="2310788"/>
            <a:ext cx="3267525" cy="405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d16a9a496_0_108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Motor Learning: Associative Stage</a:t>
            </a:r>
            <a:endParaRPr/>
          </a:p>
        </p:txBody>
      </p:sp>
      <p:sp>
        <p:nvSpPr>
          <p:cNvPr id="171" name="Google Shape;171;g37d16a9a496_0_108"/>
          <p:cNvSpPr txBox="1"/>
          <p:nvPr>
            <p:ph idx="1" type="body"/>
          </p:nvPr>
        </p:nvSpPr>
        <p:spPr>
          <a:xfrm>
            <a:off x="731550" y="1700350"/>
            <a:ext cx="76806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fontScale="85000" lnSpcReduction="20000"/>
          </a:bodyPr>
          <a:lstStyle/>
          <a:p>
            <a:pPr indent="-444257" lvl="1" marL="1061303" rtl="0" algn="l"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3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Characterized by:</a:t>
            </a:r>
            <a:endParaRPr sz="431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5167" lvl="2" marL="1632775" rtl="0" algn="l">
              <a:spcBef>
                <a:spcPts val="0"/>
              </a:spcBef>
              <a:spcAft>
                <a:spcPts val="0"/>
              </a:spcAft>
              <a:buSzPct val="100000"/>
              <a:buFont typeface="Cabin"/>
              <a:buChar char="•"/>
            </a:pPr>
            <a:r>
              <a:rPr lang="en-US" sz="4315">
                <a:latin typeface="Cabin"/>
                <a:ea typeface="Cabin"/>
                <a:cs typeface="Cabin"/>
                <a:sym typeface="Cabin"/>
              </a:rPr>
              <a:t>Technique is improving</a:t>
            </a:r>
            <a:endParaRPr sz="4315">
              <a:latin typeface="Cabin"/>
              <a:ea typeface="Cabin"/>
              <a:cs typeface="Cabin"/>
              <a:sym typeface="Cabin"/>
            </a:endParaRPr>
          </a:p>
          <a:p>
            <a:pPr indent="-445169" lvl="3" marL="2285885" rtl="0" algn="l">
              <a:spcBef>
                <a:spcPts val="0"/>
              </a:spcBef>
              <a:spcAft>
                <a:spcPts val="0"/>
              </a:spcAft>
              <a:buSzPct val="100000"/>
              <a:buFont typeface="Roboto Condensed Light"/>
              <a:buChar char="–"/>
            </a:pPr>
            <a:r>
              <a:rPr lang="en-US" sz="4315">
                <a:latin typeface="Cabin"/>
                <a:ea typeface="Cabin"/>
                <a:cs typeface="Cabin"/>
                <a:sym typeface="Cabin"/>
              </a:rPr>
              <a:t>Fewer errors</a:t>
            </a:r>
            <a:endParaRPr sz="4315">
              <a:latin typeface="Cabin"/>
              <a:ea typeface="Cabin"/>
              <a:cs typeface="Cabin"/>
              <a:sym typeface="Cabin"/>
            </a:endParaRPr>
          </a:p>
          <a:p>
            <a:pPr indent="-445167" lvl="2" marL="1632775" rtl="0" algn="l">
              <a:spcBef>
                <a:spcPts val="0"/>
              </a:spcBef>
              <a:spcAft>
                <a:spcPts val="0"/>
              </a:spcAft>
              <a:buSzPct val="100000"/>
              <a:buFont typeface="Cabin"/>
              <a:buChar char="•"/>
            </a:pPr>
            <a:r>
              <a:rPr lang="en-US" sz="4315">
                <a:latin typeface="Cabin"/>
                <a:ea typeface="Cabin"/>
                <a:cs typeface="Cabin"/>
                <a:sym typeface="Cabin"/>
              </a:rPr>
              <a:t>Athlete can self-correct and is more consistent</a:t>
            </a:r>
            <a:endParaRPr sz="4315">
              <a:latin typeface="Cabin"/>
              <a:ea typeface="Cabin"/>
              <a:cs typeface="Cabin"/>
              <a:sym typeface="Cabin"/>
            </a:endParaRPr>
          </a:p>
          <a:p>
            <a:pPr indent="-445167" lvl="2" marL="1632775" rtl="0" algn="l">
              <a:spcBef>
                <a:spcPts val="0"/>
              </a:spcBef>
              <a:spcAft>
                <a:spcPts val="0"/>
              </a:spcAft>
              <a:buSzPct val="100000"/>
              <a:buFont typeface="Cabin"/>
              <a:buChar char="•"/>
            </a:pPr>
            <a:r>
              <a:rPr lang="en-US" sz="4315">
                <a:latin typeface="Cabin"/>
                <a:ea typeface="Cabin"/>
                <a:cs typeface="Cabin"/>
                <a:sym typeface="Cabin"/>
              </a:rPr>
              <a:t>Less mental energy required, but still needs focused reps</a:t>
            </a:r>
            <a:endParaRPr sz="4315">
              <a:latin typeface="Cabin"/>
              <a:ea typeface="Cabin"/>
              <a:cs typeface="Cabin"/>
              <a:sym typeface="Cabin"/>
            </a:endParaRPr>
          </a:p>
          <a:p>
            <a:pPr indent="-445167" lvl="2" marL="1632775" rtl="0" algn="l">
              <a:spcBef>
                <a:spcPts val="0"/>
              </a:spcBef>
              <a:spcAft>
                <a:spcPts val="0"/>
              </a:spcAft>
              <a:buSzPct val="100000"/>
              <a:buFont typeface="Cabin"/>
              <a:buChar char="•"/>
            </a:pPr>
            <a:r>
              <a:rPr lang="en-US" sz="4315">
                <a:latin typeface="Cabin"/>
                <a:ea typeface="Cabin"/>
                <a:cs typeface="Cabin"/>
                <a:sym typeface="Cabin"/>
              </a:rPr>
              <a:t>This is where real refinement and coaching happens</a:t>
            </a:r>
            <a:endParaRPr sz="4315">
              <a:latin typeface="Cabin"/>
              <a:ea typeface="Cabin"/>
              <a:cs typeface="Cabin"/>
              <a:sym typeface="Cabin"/>
            </a:endParaRPr>
          </a:p>
          <a:p>
            <a:pPr indent="-445167" lvl="2" marL="1632775" rtl="0" algn="l">
              <a:spcBef>
                <a:spcPts val="0"/>
              </a:spcBef>
              <a:spcAft>
                <a:spcPts val="0"/>
              </a:spcAft>
              <a:buSzPct val="100000"/>
              <a:buFont typeface="Cabin"/>
              <a:buChar char="•"/>
            </a:pPr>
            <a:r>
              <a:rPr lang="en-US" sz="4315">
                <a:latin typeface="Cabin"/>
                <a:ea typeface="Cabin"/>
                <a:cs typeface="Cabin"/>
                <a:sym typeface="Cabin"/>
              </a:rPr>
              <a:t>Try → Feel → Adjust → Repeat → Refine</a:t>
            </a:r>
            <a:endParaRPr sz="3610"/>
          </a:p>
        </p:txBody>
      </p:sp>
      <p:sp>
        <p:nvSpPr>
          <p:cNvPr id="172" name="Google Shape;172;g37d16a9a496_0_108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37d16a9a496_0_108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7d16a9a496_0_108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7d16a9a496_0_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0225" y="2156425"/>
            <a:ext cx="4776126" cy="31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d16a9a496_0_117"/>
          <p:cNvSpPr txBox="1"/>
          <p:nvPr>
            <p:ph type="title"/>
          </p:nvPr>
        </p:nvSpPr>
        <p:spPr>
          <a:xfrm>
            <a:off x="799295" y="177192"/>
            <a:ext cx="131673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300" lIns="130600" spcFirstLastPara="1" rIns="130600" wrap="square" tIns="653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</a:pPr>
            <a:r>
              <a:rPr lang="en-US"/>
              <a:t>Motor Learning: Autonomous Stage</a:t>
            </a:r>
            <a:endParaRPr/>
          </a:p>
        </p:txBody>
      </p:sp>
      <p:sp>
        <p:nvSpPr>
          <p:cNvPr id="181" name="Google Shape;181;g37d16a9a496_0_117"/>
          <p:cNvSpPr txBox="1"/>
          <p:nvPr>
            <p:ph idx="1" type="body"/>
          </p:nvPr>
        </p:nvSpPr>
        <p:spPr>
          <a:xfrm>
            <a:off x="731550" y="1700350"/>
            <a:ext cx="7607100" cy="58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spcFirstLastPara="1" rIns="130600" wrap="square" tIns="65300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CHARACTERIZED BY: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bin"/>
              <a:buChar char="●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Skill is automatic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bin"/>
              <a:buChar char="●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Athlete can perform under pressure or fatigue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bin"/>
              <a:buChar char="●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They can now use that skill in combo with other skills (strategy, adaptation)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bin"/>
              <a:buChar char="●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If they look bored during drills but dominate during performance, they’re likely autonomous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bin"/>
              <a:buChar char="●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PFC is too slow, deliberate, and energy demanding to run elite performance. If it’s leading during a meet you’re probably: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Condensed Light"/>
              <a:buChar char="○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Learning something new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Condensed Light"/>
              <a:buChar char="○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Anxious and over-monitoring</a:t>
            </a:r>
            <a:endParaRPr sz="5000">
              <a:latin typeface="Cabin"/>
              <a:ea typeface="Cabin"/>
              <a:cs typeface="Cabin"/>
              <a:sym typeface="Cabin"/>
            </a:endParaRPr>
          </a:p>
          <a:p>
            <a:pPr indent="-403225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Condensed Light"/>
              <a:buChar char="○"/>
            </a:pPr>
            <a:r>
              <a:rPr lang="en-US" sz="5000">
                <a:latin typeface="Cabin"/>
                <a:ea typeface="Cabin"/>
                <a:cs typeface="Cabin"/>
                <a:sym typeface="Cabin"/>
              </a:rPr>
              <a:t>Choking under pressure</a:t>
            </a:r>
            <a:endParaRPr sz="5000">
              <a:latin typeface="Arial"/>
              <a:ea typeface="Arial"/>
              <a:cs typeface="Arial"/>
              <a:sym typeface="Arial"/>
            </a:endParaRPr>
          </a:p>
          <a:p>
            <a:pPr indent="0" lvl="0" marL="1061303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32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2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89832" lvl="0" marL="489832" rtl="0" algn="l">
              <a:spcBef>
                <a:spcPts val="713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82" name="Google Shape;182;g37d16a9a496_0_117"/>
          <p:cNvSpPr/>
          <p:nvPr/>
        </p:nvSpPr>
        <p:spPr>
          <a:xfrm>
            <a:off x="0" y="7127400"/>
            <a:ext cx="14630400" cy="1102200"/>
          </a:xfrm>
          <a:prstGeom prst="rect">
            <a:avLst/>
          </a:prstGeom>
          <a:solidFill>
            <a:srgbClr val="1C2338"/>
          </a:solidFill>
          <a:ln cap="flat" cmpd="sng" w="9525">
            <a:solidFill>
              <a:srgbClr val="1C23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37d16a9a496_0_117" title="Indigo Background Teal Text White Wave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646" y="7127396"/>
            <a:ext cx="1691562" cy="1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7d16a9a496_0_117" title="Lac transparent 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199" y="7198288"/>
            <a:ext cx="1665024" cy="118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37d16a9a496_0_117" title="IMG_05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1173" y="1936050"/>
            <a:ext cx="4709574" cy="31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2014-09-04T17:34:13Z</dcterms:created>
</cp:coreProperties>
</file>